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 Light" panose="020B060402020202020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Roboto Slab Light" panose="020B0604020202020204" charset="0"/>
      <p:regular r:id="rId24"/>
      <p:bold r:id="rId25"/>
    </p:embeddedFont>
    <p:embeddedFont>
      <p:font typeface="Rock Salt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75381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330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241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6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66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09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65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38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89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003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039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62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303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88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706650" y="3872628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081693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420475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62484" y="1670132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818460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300611" y="990189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3001074" y="4182123"/>
            <a:ext cx="508850" cy="478710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5861767" y="506559"/>
            <a:ext cx="524974" cy="832144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757246" y="861969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509928" y="4757334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5494851" y="4374526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156975" y="-137273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58289" y="1577100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289" name="Shape 28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1" name="Shape 291"/>
          <p:cNvGrpSpPr/>
          <p:nvPr/>
        </p:nvGrpSpPr>
        <p:grpSpPr>
          <a:xfrm>
            <a:off x="545621" y="382389"/>
            <a:ext cx="398657" cy="631920"/>
            <a:chOff x="6718575" y="2318625"/>
            <a:chExt cx="256950" cy="407375"/>
          </a:xfrm>
        </p:grpSpPr>
        <p:sp>
          <p:nvSpPr>
            <p:cNvPr id="292" name="Shape 29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56975" y="-137273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58289" y="1577100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545621" y="382389"/>
            <a:ext cx="398657" cy="63192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56975" y="-137273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58289" y="1577100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545621" y="382389"/>
            <a:ext cx="398657" cy="63192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156975" y="-137273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258289" y="1577100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1" name="Shape 371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372" name="Shape 37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545621" y="382389"/>
            <a:ext cx="398657" cy="631920"/>
            <a:chOff x="6718575" y="2318625"/>
            <a:chExt cx="256950" cy="407375"/>
          </a:xfrm>
        </p:grpSpPr>
        <p:sp>
          <p:nvSpPr>
            <p:cNvPr id="375" name="Shape 37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3" name="Shape 383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06650" y="3872628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081693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420475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62484" y="1670132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818460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300611" y="990189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" name="Shape 50"/>
          <p:cNvGrpSpPr/>
          <p:nvPr/>
        </p:nvGrpSpPr>
        <p:grpSpPr>
          <a:xfrm>
            <a:off x="3001074" y="4182123"/>
            <a:ext cx="508850" cy="478710"/>
            <a:chOff x="5972700" y="2330200"/>
            <a:chExt cx="411625" cy="387275"/>
          </a:xfrm>
        </p:grpSpPr>
        <p:sp>
          <p:nvSpPr>
            <p:cNvPr id="51" name="Shape 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5861767" y="506559"/>
            <a:ext cx="524974" cy="832144"/>
            <a:chOff x="6718575" y="2318625"/>
            <a:chExt cx="256950" cy="407375"/>
          </a:xfrm>
        </p:grpSpPr>
        <p:sp>
          <p:nvSpPr>
            <p:cNvPr id="54" name="Shape 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2757246" y="861969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509928" y="4757334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494851" y="4374526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886100" y="2916251"/>
            <a:ext cx="33717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B600"/>
              </a:buClr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469948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-140399" y="3784203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079300" y="4416225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07150" y="4701448"/>
            <a:ext cx="336899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896575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800546" y="4653307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471996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28659" y="3509274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327787" y="4664713"/>
            <a:ext cx="382243" cy="38224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154024" y="4093698"/>
            <a:ext cx="508850" cy="478710"/>
            <a:chOff x="5972700" y="2330200"/>
            <a:chExt cx="411625" cy="387275"/>
          </a:xfrm>
        </p:grpSpPr>
        <p:sp>
          <p:nvSpPr>
            <p:cNvPr id="83" name="Shape 8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5222963" y="889722"/>
            <a:ext cx="292922" cy="464285"/>
            <a:chOff x="6718575" y="2318625"/>
            <a:chExt cx="256950" cy="407375"/>
          </a:xfrm>
        </p:grpSpPr>
        <p:sp>
          <p:nvSpPr>
            <p:cNvPr id="86" name="Shape 8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8pPr>
            <a:lvl9pPr lvl="8" algn="ctr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22903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113" name="Shape 1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139871" y="482539"/>
            <a:ext cx="398657" cy="631920"/>
            <a:chOff x="6718575" y="2318625"/>
            <a:chExt cx="256950" cy="407375"/>
          </a:xfrm>
        </p:grpSpPr>
        <p:sp>
          <p:nvSpPr>
            <p:cNvPr id="116" name="Shape 1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522903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2" name="Shape 142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143" name="Shape 1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2139871" y="482539"/>
            <a:ext cx="398657" cy="631920"/>
            <a:chOff x="6718575" y="2318625"/>
            <a:chExt cx="256950" cy="407375"/>
          </a:xfrm>
        </p:grpSpPr>
        <p:sp>
          <p:nvSpPr>
            <p:cNvPr id="146" name="Shape 14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522903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3" name="Shape 173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174" name="Shape 17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6" name="Shape 176"/>
          <p:cNvGrpSpPr/>
          <p:nvPr/>
        </p:nvGrpSpPr>
        <p:grpSpPr>
          <a:xfrm>
            <a:off x="2139871" y="482539"/>
            <a:ext cx="398657" cy="631920"/>
            <a:chOff x="6718575" y="2318625"/>
            <a:chExt cx="256950" cy="407375"/>
          </a:xfrm>
        </p:grpSpPr>
        <p:sp>
          <p:nvSpPr>
            <p:cNvPr id="177" name="Shape 17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637113" y="1428750"/>
            <a:ext cx="1858800" cy="27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3"/>
          </p:nvPr>
        </p:nvSpPr>
        <p:spPr>
          <a:xfrm>
            <a:off x="6591227" y="1428750"/>
            <a:ext cx="1858800" cy="27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704596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522903" y="316284"/>
            <a:ext cx="212999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5" name="Shape 205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206" name="Shape 2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2139871" y="482539"/>
            <a:ext cx="398657" cy="631920"/>
            <a:chOff x="6718575" y="2318625"/>
            <a:chExt cx="256950" cy="407375"/>
          </a:xfrm>
        </p:grpSpPr>
        <p:sp>
          <p:nvSpPr>
            <p:cNvPr id="209" name="Shape 20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794199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-140399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8079300" y="377625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696550" y="917625"/>
            <a:ext cx="336899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8924303" y="119380"/>
            <a:ext cx="292800" cy="2927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7724346" y="767107"/>
            <a:ext cx="213000" cy="212999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528659" y="-12472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8327787" y="626113"/>
            <a:ext cx="382243" cy="38224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0" name="Shape 230"/>
          <p:cNvGrpSpPr/>
          <p:nvPr/>
        </p:nvGrpSpPr>
        <p:grpSpPr>
          <a:xfrm>
            <a:off x="154024" y="438903"/>
            <a:ext cx="508850" cy="478710"/>
            <a:chOff x="5972700" y="2330200"/>
            <a:chExt cx="411625" cy="387275"/>
          </a:xfrm>
        </p:grpSpPr>
        <p:sp>
          <p:nvSpPr>
            <p:cNvPr id="231" name="Shape 23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5" name="Shape 235"/>
          <p:cNvGrpSpPr/>
          <p:nvPr/>
        </p:nvGrpSpPr>
        <p:grpSpPr>
          <a:xfrm>
            <a:off x="7915421" y="229147"/>
            <a:ext cx="236882" cy="375436"/>
            <a:chOff x="6718575" y="2318625"/>
            <a:chExt cx="256950" cy="407375"/>
          </a:xfrm>
        </p:grpSpPr>
        <p:sp>
          <p:nvSpPr>
            <p:cNvPr id="236" name="Shape 23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117983" y="430368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117275" y="847256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156975" y="-137273"/>
            <a:ext cx="398700" cy="398699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397225" y="337513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88128" y="1334484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847950" y="4168078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8507493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8622048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550021" y="4801657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7325660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258289" y="1577100"/>
            <a:ext cx="93900" cy="93899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8726411" y="3200064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60" name="Shape 260"/>
          <p:cNvGrpSpPr/>
          <p:nvPr/>
        </p:nvGrpSpPr>
        <p:grpSpPr>
          <a:xfrm>
            <a:off x="8142374" y="4477573"/>
            <a:ext cx="508850" cy="478710"/>
            <a:chOff x="5972700" y="2330200"/>
            <a:chExt cx="411625" cy="387275"/>
          </a:xfrm>
        </p:grpSpPr>
        <p:sp>
          <p:nvSpPr>
            <p:cNvPr id="261" name="Shape 26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3" name="Shape 263"/>
          <p:cNvGrpSpPr/>
          <p:nvPr/>
        </p:nvGrpSpPr>
        <p:grpSpPr>
          <a:xfrm>
            <a:off x="545621" y="382389"/>
            <a:ext cx="398657" cy="631920"/>
            <a:chOff x="6718575" y="2318625"/>
            <a:chExt cx="256950" cy="407375"/>
          </a:xfrm>
        </p:grpSpPr>
        <p:sp>
          <p:nvSpPr>
            <p:cNvPr id="264" name="Shape 26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Welcome to CONNECT!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Bondy 2017-2018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2463950" y="1496600"/>
            <a:ext cx="2671500" cy="312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latin typeface="Lato"/>
                <a:ea typeface="Lato"/>
                <a:cs typeface="Lato"/>
                <a:sym typeface="Lato"/>
              </a:rPr>
              <a:t>Concept Units 40%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receive grades for their demonstration of multiple math concepts in each concept unit.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must complete every concept unit to pass a class.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CONNECT Math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Grades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pic>
        <p:nvPicPr>
          <p:cNvPr id="471" name="Shape 4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225" y="71725"/>
            <a:ext cx="3985775" cy="39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477" name="Shape 477"/>
          <p:cNvSpPr txBox="1"/>
          <p:nvPr/>
        </p:nvSpPr>
        <p:spPr>
          <a:xfrm>
            <a:off x="1044475" y="798125"/>
            <a:ext cx="7622100" cy="22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CONNECT Grades Cont. </a:t>
            </a:r>
          </a:p>
          <a:p>
            <a:pPr marL="457200" lvl="0" indent="-406400" rtl="0"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Lato Light"/>
              <a:buChar char="★"/>
            </a:pPr>
            <a:r>
              <a:rPr lang="en" sz="2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Pass/Fail system is used for Progress Reports and Report Cards.</a:t>
            </a:r>
          </a:p>
          <a:p>
            <a:pPr marL="457200" lvl="0" indent="-406400" rtl="0"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Lato Light"/>
              <a:buChar char="★"/>
            </a:pPr>
            <a:r>
              <a:rPr lang="en" sz="2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Students show Mastery with 80% or higher.</a:t>
            </a:r>
          </a:p>
          <a:p>
            <a:pPr marL="457200" lvl="0" indent="-406400" rtl="0">
              <a:spcBef>
                <a:spcPts val="6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Lato Light"/>
              <a:buChar char="★"/>
            </a:pPr>
            <a:r>
              <a:rPr lang="en" sz="2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Students must meet eligibility requirements to participate in UIL events. 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ctrTitle" idx="4294967295"/>
          </p:nvPr>
        </p:nvSpPr>
        <p:spPr>
          <a:xfrm>
            <a:off x="685800" y="1079949"/>
            <a:ext cx="7772400" cy="8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Tablet Information</a:t>
            </a:r>
          </a:p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483" name="Shape 483"/>
          <p:cNvSpPr txBox="1">
            <a:spLocks noGrp="1"/>
          </p:cNvSpPr>
          <p:nvPr>
            <p:ph type="ctrTitle" idx="4294967295"/>
          </p:nvPr>
        </p:nvSpPr>
        <p:spPr>
          <a:xfrm>
            <a:off x="794250" y="2572275"/>
            <a:ext cx="8099400" cy="8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$25 Fee</a:t>
            </a:r>
          </a:p>
          <a:p>
            <a:pPr marL="457200" lvl="0" indent="-419100" algn="l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Tablets will be distributed to CONNECT students on Wednesday Aug. 23rd</a:t>
            </a:r>
          </a:p>
          <a:p>
            <a:pPr marL="457200" lvl="0" indent="-419100" algn="l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Students must have a tablet for CONNECT.</a:t>
            </a:r>
          </a:p>
          <a:p>
            <a:pPr lvl="0" algn="l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484" name="Shape 484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ctrTitle" idx="4294967295"/>
          </p:nvPr>
        </p:nvSpPr>
        <p:spPr>
          <a:xfrm>
            <a:off x="1555050" y="418075"/>
            <a:ext cx="62118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i="1"/>
              <a:t>Thank You!!!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subTitle" idx="4294967295"/>
          </p:nvPr>
        </p:nvSpPr>
        <p:spPr>
          <a:xfrm>
            <a:off x="830075" y="1251775"/>
            <a:ext cx="7875900" cy="207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Student Schedules may be picked up at the back table.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Students may walk the building and find their classrooms following the 7th Grade General Meeting in the Cafeteria.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Sign In and include your Contact Information 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492" name="Shape 492"/>
          <p:cNvSpPr txBox="1"/>
          <p:nvPr/>
        </p:nvSpPr>
        <p:spPr>
          <a:xfrm>
            <a:off x="458175" y="3429000"/>
            <a:ext cx="8287200" cy="12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 i="1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Contact:  Mrs. Griffin, CONNECT Assistant Principal</a:t>
            </a:r>
          </a:p>
          <a:p>
            <a:pPr lvl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 i="1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tgriffin@pasadenaisd.org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ctrTitle" idx="4294967295"/>
          </p:nvPr>
        </p:nvSpPr>
        <p:spPr>
          <a:xfrm>
            <a:off x="1541575" y="418075"/>
            <a:ext cx="6327300" cy="75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FFB600"/>
                </a:solidFill>
              </a:rPr>
              <a:t>Agenda: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subTitle" idx="4294967295"/>
          </p:nvPr>
        </p:nvSpPr>
        <p:spPr>
          <a:xfrm>
            <a:off x="1185825" y="1094000"/>
            <a:ext cx="7091400" cy="153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</a:rPr>
              <a:t>Meet Our Team</a:t>
            </a:r>
          </a:p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</a:rPr>
              <a:t>Program Overview</a:t>
            </a:r>
          </a:p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chemeClr val="lt1"/>
                </a:solidFill>
              </a:rPr>
              <a:t>Tablet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</a:rPr>
              <a:t>Student Schedules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</a:rPr>
              <a:t>7th Grade General Meeting @ 5:30pm Cafeteria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 sz="3200">
              <a:solidFill>
                <a:srgbClr val="FFFFFF"/>
              </a:solidFill>
            </a:endParaRPr>
          </a:p>
        </p:txBody>
      </p:sp>
      <p:pic>
        <p:nvPicPr>
          <p:cNvPr id="396" name="Shape 39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4100" y="1447525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4A5C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7th &amp; 8th Grade CONNECT Teams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subTitle" idx="1"/>
          </p:nvPr>
        </p:nvSpPr>
        <p:spPr>
          <a:xfrm>
            <a:off x="2886100" y="2916251"/>
            <a:ext cx="33717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0" y="559475"/>
            <a:ext cx="2609100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Bondy CONNECT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764800" cy="326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latin typeface="Lato"/>
                <a:ea typeface="Lato"/>
                <a:cs typeface="Lato"/>
                <a:sym typeface="Lato"/>
              </a:rPr>
              <a:t>3 Pillars of the Connect Program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Mentoring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Personalized Learning Time (PLT)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Project Time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-88925" y="559475"/>
            <a:ext cx="2739600" cy="253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Mentoring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2394275" y="1083850"/>
            <a:ext cx="6272400" cy="350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Lato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Each Student will have a mentor teacher to meet with weekly. </a:t>
            </a:r>
          </a:p>
          <a:p>
            <a:pPr marL="457200" lvl="0" indent="-228600" rtl="0">
              <a:spcBef>
                <a:spcPts val="0"/>
              </a:spcBef>
              <a:buFont typeface="Lato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Students will set learning goals with their mentor and make plans to reach those goals. </a:t>
            </a:r>
          </a:p>
          <a:p>
            <a:pPr marL="457200" lvl="0" indent="-228600" rtl="0">
              <a:spcBef>
                <a:spcPts val="0"/>
              </a:spcBef>
              <a:buFont typeface="Lato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Student-driven meetings to discuss the plan for the week and reflect on the previous week.</a:t>
            </a:r>
          </a:p>
          <a:p>
            <a:pPr marL="457200" lvl="0" indent="-228600">
              <a:spcBef>
                <a:spcPts val="0"/>
              </a:spcBef>
              <a:buFont typeface="Lato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Mentoring conversation is recorded and emailed to parents.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-148225" y="811675"/>
            <a:ext cx="2608800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Personalized Learning Time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(PLT)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424" name="Shape 424"/>
          <p:cNvSpPr txBox="1"/>
          <p:nvPr/>
        </p:nvSpPr>
        <p:spPr>
          <a:xfrm>
            <a:off x="3379600" y="811675"/>
            <a:ext cx="4802700" cy="12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Students are working at their own pace through Focus Area content. </a:t>
            </a:r>
          </a:p>
          <a:p>
            <a:pPr lvl="0">
              <a:spcBef>
                <a:spcPts val="0"/>
              </a:spcBef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Focus Areas contain Playlists.</a:t>
            </a:r>
          </a:p>
          <a:p>
            <a:pPr lvl="0">
              <a:spcBef>
                <a:spcPts val="0"/>
              </a:spcBef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>
              <a:spcBef>
                <a:spcPts val="0"/>
              </a:spcBef>
              <a:buSzPct val="100000"/>
              <a:buFont typeface="Lato"/>
              <a:buChar char="➔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Workshops, Peer Tutoring, Small Group Instruction, Whole Group Interruptions, One on One Tutoring, etc.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 txBox="1"/>
          <p:nvPr/>
        </p:nvSpPr>
        <p:spPr>
          <a:xfrm>
            <a:off x="3379600" y="2575850"/>
            <a:ext cx="4476600" cy="71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FC4540"/>
                </a:solidFill>
                <a:latin typeface="Rock Salt"/>
                <a:ea typeface="Rock Salt"/>
                <a:cs typeface="Rock Salt"/>
                <a:sym typeface="Rock Salt"/>
              </a:rPr>
              <a:t>So what does this look like?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6539825" y="536650"/>
            <a:ext cx="1901700" cy="1884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ctrTitle" idx="4294967295"/>
          </p:nvPr>
        </p:nvSpPr>
        <p:spPr>
          <a:xfrm>
            <a:off x="1126525" y="418075"/>
            <a:ext cx="49932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Project Time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subTitle" idx="4294967295"/>
          </p:nvPr>
        </p:nvSpPr>
        <p:spPr>
          <a:xfrm>
            <a:off x="474325" y="1559400"/>
            <a:ext cx="6065399" cy="330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Intended to mimic real-world problems and work.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Students develop the higher level thinking and life skills, such as critical thinking, communication and problem solving.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Students are graded based on the Cognitive Skills Rubric. 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433" name="Shape 433"/>
          <p:cNvGrpSpPr/>
          <p:nvPr/>
        </p:nvGrpSpPr>
        <p:grpSpPr>
          <a:xfrm>
            <a:off x="7269740" y="539447"/>
            <a:ext cx="1190275" cy="1299889"/>
            <a:chOff x="6643075" y="3664250"/>
            <a:chExt cx="407950" cy="407975"/>
          </a:xfrm>
        </p:grpSpPr>
        <p:sp>
          <p:nvSpPr>
            <p:cNvPr id="434" name="Shape 43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 rot="-587344">
            <a:off x="6586078" y="2001482"/>
            <a:ext cx="595166" cy="595132"/>
            <a:chOff x="576250" y="4319400"/>
            <a:chExt cx="442075" cy="442050"/>
          </a:xfrm>
        </p:grpSpPr>
        <p:sp>
          <p:nvSpPr>
            <p:cNvPr id="437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1" name="Shape 441"/>
          <p:cNvSpPr/>
          <p:nvPr/>
        </p:nvSpPr>
        <p:spPr>
          <a:xfrm>
            <a:off x="6216639" y="811663"/>
            <a:ext cx="226250" cy="21606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 rot="2697328">
            <a:off x="7955447" y="2241713"/>
            <a:ext cx="343458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8117964" y="1734218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 rot="1280404">
            <a:off x="6139074" y="1351420"/>
            <a:ext cx="137563" cy="13139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446" name="Shape 446"/>
          <p:cNvSpPr txBox="1"/>
          <p:nvPr/>
        </p:nvSpPr>
        <p:spPr>
          <a:xfrm>
            <a:off x="5712475" y="2788200"/>
            <a:ext cx="3000000" cy="20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384300" y="1310550"/>
            <a:ext cx="2739300" cy="358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Every student has a Personalized  Learning Plan where they:</a:t>
            </a:r>
          </a:p>
          <a:p>
            <a:pPr marL="457200" lvl="0" indent="-330200" algn="l" rtl="0">
              <a:spcBef>
                <a:spcPts val="0"/>
              </a:spcBef>
              <a:buSzPct val="100000"/>
              <a:buFont typeface="Lato"/>
              <a:buChar char="★"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Set learning and personal growth goals.</a:t>
            </a:r>
          </a:p>
          <a:p>
            <a:pPr marL="457200" lvl="0" indent="-330200" algn="l" rtl="0">
              <a:spcBef>
                <a:spcPts val="0"/>
              </a:spcBef>
              <a:buSzPct val="100000"/>
              <a:buFont typeface="Lato"/>
              <a:buChar char="★"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Track progress.</a:t>
            </a:r>
          </a:p>
          <a:p>
            <a:pPr marL="457200" lvl="0" indent="-330200" algn="l" rtl="0">
              <a:spcBef>
                <a:spcPts val="0"/>
              </a:spcBef>
              <a:buSzPct val="100000"/>
              <a:buFont typeface="Lato"/>
              <a:buChar char="★"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Receive immediate feedback.</a:t>
            </a:r>
          </a:p>
          <a:p>
            <a:pPr marL="457200" lvl="0" indent="-330200" algn="l">
              <a:spcBef>
                <a:spcPts val="0"/>
              </a:spcBef>
              <a:buSzPct val="100000"/>
              <a:buFont typeface="Lato"/>
              <a:buChar char="★"/>
            </a:pPr>
            <a:r>
              <a:rPr lang="en" sz="1600" b="1">
                <a:latin typeface="Lato"/>
                <a:ea typeface="Lato"/>
                <a:cs typeface="Lato"/>
                <a:sym typeface="Lato"/>
              </a:rPr>
              <a:t>Able to access resources at any time 24/7.  </a:t>
            </a:r>
          </a:p>
        </p:txBody>
      </p:sp>
      <p:sp>
        <p:nvSpPr>
          <p:cNvPr id="452" name="Shape 452"/>
          <p:cNvSpPr txBox="1">
            <a:spLocks noGrp="1"/>
          </p:cNvSpPr>
          <p:nvPr>
            <p:ph type="sldNum" idx="12"/>
          </p:nvPr>
        </p:nvSpPr>
        <p:spPr>
          <a:xfrm>
            <a:off x="8138108" y="430368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453" name="Shape 453"/>
          <p:cNvSpPr txBox="1"/>
          <p:nvPr/>
        </p:nvSpPr>
        <p:spPr>
          <a:xfrm>
            <a:off x="1364700" y="403950"/>
            <a:ext cx="6296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b="1">
                <a:latin typeface="Lato"/>
                <a:ea typeface="Lato"/>
                <a:cs typeface="Lato"/>
                <a:sym typeface="Lato"/>
              </a:rPr>
              <a:t>The Platform</a:t>
            </a:r>
          </a:p>
          <a:p>
            <a:pPr lvl="0" algn="ctr">
              <a:spcBef>
                <a:spcPts val="0"/>
              </a:spcBef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4" name="Shape 4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425" y="1043574"/>
            <a:ext cx="6079576" cy="380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CONNECT Grades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385775" y="3817550"/>
            <a:ext cx="7732200" cy="105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body" idx="2"/>
          </p:nvPr>
        </p:nvSpPr>
        <p:spPr>
          <a:xfrm>
            <a:off x="2893225" y="559475"/>
            <a:ext cx="5501999" cy="273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 u="sng">
                <a:latin typeface="Lato"/>
                <a:ea typeface="Lato"/>
                <a:cs typeface="Lato"/>
                <a:sym typeface="Lato"/>
              </a:rPr>
              <a:t>Projects 70%: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Cognitive Skills are assessed in each project.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Highest Score is Counted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 u="sng">
                <a:latin typeface="Lato"/>
                <a:ea typeface="Lato"/>
                <a:cs typeface="Lato"/>
                <a:sym typeface="Lato"/>
              </a:rPr>
              <a:t>Power Focus Areas 21%: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Essential Content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Mastery is Essential to Success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Students Must Pass All Power Focus Areas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b="1" u="sng">
                <a:latin typeface="Lato"/>
                <a:ea typeface="Lato"/>
                <a:cs typeface="Lato"/>
                <a:sym typeface="Lato"/>
              </a:rPr>
              <a:t>Additionals 9%: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Important, but not Essential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1400" b="1">
                <a:latin typeface="Lato"/>
                <a:ea typeface="Lato"/>
                <a:cs typeface="Lato"/>
                <a:sym typeface="Lato"/>
              </a:rPr>
              <a:t>Students get points based on percentage completed. 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8117983" y="41806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On-screen Show (16:9)</PresentationFormat>
  <Paragraphs>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Lato Light</vt:lpstr>
      <vt:lpstr>Lato</vt:lpstr>
      <vt:lpstr>Roboto Slab Light</vt:lpstr>
      <vt:lpstr>Rock Salt</vt:lpstr>
      <vt:lpstr>Arial</vt:lpstr>
      <vt:lpstr>Kent template</vt:lpstr>
      <vt:lpstr>Welcome to CONNECT! Bondy 2017-2018</vt:lpstr>
      <vt:lpstr>Agenda:</vt:lpstr>
      <vt:lpstr> 7th &amp; 8th Grade CONNECT Teams</vt:lpstr>
      <vt:lpstr>Bondy CONNECT</vt:lpstr>
      <vt:lpstr>Mentoring</vt:lpstr>
      <vt:lpstr>Personalized Learning Time (PLT)</vt:lpstr>
      <vt:lpstr>Project Time</vt:lpstr>
      <vt:lpstr>PowerPoint Presentation</vt:lpstr>
      <vt:lpstr>CONNECT Grades</vt:lpstr>
      <vt:lpstr>CONNECT Math Grades</vt:lpstr>
      <vt:lpstr>PowerPoint Presentation</vt:lpstr>
      <vt:lpstr>Tablet Information 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CONNECT! Bondy 2017-2018</dc:title>
  <dc:creator>Tanis Griffin</dc:creator>
  <cp:lastModifiedBy>Ky Ho</cp:lastModifiedBy>
  <cp:revision>1</cp:revision>
  <dcterms:modified xsi:type="dcterms:W3CDTF">2017-08-18T17:47:52Z</dcterms:modified>
</cp:coreProperties>
</file>